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  <p:sldMasterId id="2147483679" r:id="rId2"/>
  </p:sldMasterIdLst>
  <p:notesMasterIdLst>
    <p:notesMasterId r:id="rId7"/>
  </p:notesMasterIdLst>
  <p:sldIdLst>
    <p:sldId id="256" r:id="rId3"/>
    <p:sldId id="259" r:id="rId4"/>
    <p:sldId id="277" r:id="rId5"/>
    <p:sldId id="264" r:id="rId6"/>
  </p:sldIdLst>
  <p:sldSz cx="9144000" cy="5143500" type="screen16x9"/>
  <p:notesSz cx="6858000" cy="9144000"/>
  <p:embeddedFontLst>
    <p:embeddedFont>
      <p:font typeface="Aptos" panose="020B0004020202020204" pitchFamily="34" charset="0"/>
      <p:regular r:id="rId8"/>
      <p:bold r:id="rId9"/>
      <p:italic r:id="rId10"/>
      <p:boldItalic r:id="rId11"/>
    </p:embeddedFont>
    <p:embeddedFont>
      <p:font typeface="Aptos Serif" panose="02020604070405020304" pitchFamily="18" charset="0"/>
      <p:regular r:id="rId12"/>
      <p:bold r:id="rId13"/>
      <p:italic r:id="rId14"/>
      <p:boldItalic r:id="rId15"/>
    </p:embeddedFont>
    <p:embeddedFont>
      <p:font typeface="DM Serif Display" pitchFamily="2" charset="0"/>
      <p:regular r:id="rId16"/>
      <p:italic r:id="rId17"/>
    </p:embeddedFont>
    <p:embeddedFont>
      <p:font typeface="Goudy Old Style" panose="02020502050305020303" pitchFamily="18" charset="0"/>
      <p:regular r:id="rId18"/>
      <p:bold r:id="rId19"/>
      <p:italic r:id="rId20"/>
    </p:embeddedFont>
    <p:embeddedFont>
      <p:font typeface="Montserrat Light" panose="00000400000000000000" pitchFamily="2" charset="0"/>
      <p:regular r:id="rId21"/>
      <p:bold r:id="rId22"/>
      <p:italic r:id="rId23"/>
      <p:boldItalic r:id="rId24"/>
    </p:embeddedFont>
    <p:embeddedFont>
      <p:font typeface="Rockwell Extra Bold" panose="02060903040505020403" pitchFamily="18" charset="0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C19697E-28C8-4B03-9BF2-9E25E36BA38D}">
          <p14:sldIdLst>
            <p14:sldId id="256"/>
          </p14:sldIdLst>
        </p14:section>
        <p14:section name="Untitled Section" id="{D80A7B16-EC40-43FA-A1BD-8CEEBE5A3B82}">
          <p14:sldIdLst>
            <p14:sldId id="259"/>
            <p14:sldId id="277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C7EF0F-513D-49EA-9050-011ECA6F3B98}" v="12" dt="2023-09-23T01:46:58.2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835" autoAdjust="0"/>
    <p:restoredTop sz="94660"/>
  </p:normalViewPr>
  <p:slideViewPr>
    <p:cSldViewPr snapToGrid="0">
      <p:cViewPr>
        <p:scale>
          <a:sx n="66" d="100"/>
          <a:sy n="66" d="100"/>
        </p:scale>
        <p:origin x="400" y="2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5b4718bcbd_2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9" name="Google Shape;269;g25b4718bcbd_2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5b4718bcbd_2_2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g25b4718bcbd_2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25b4718bcbd_2_6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g25b4718bcbd_2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5b4718bcbd_2_3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g25b4718bcbd_2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://pptmon.com/" TargetMode="External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://pptmon.com/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hyperlink" Target="https://pptmon.com/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2.png"/><Relationship Id="rId12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pptmon.com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10.png"/><Relationship Id="rId10" Type="http://schemas.openxmlformats.org/officeDocument/2006/relationships/image" Target="../media/image4.png"/><Relationship Id="rId4" Type="http://schemas.openxmlformats.org/officeDocument/2006/relationships/image" Target="../media/image9.png"/><Relationship Id="rId9" Type="http://schemas.openxmlformats.org/officeDocument/2006/relationships/hyperlink" Target="http://www.pptmon.com/" TargetMode="Externa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9.png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png"/><Relationship Id="rId10" Type="http://schemas.openxmlformats.org/officeDocument/2006/relationships/image" Target="../media/image3.png"/><Relationship Id="rId4" Type="http://schemas.openxmlformats.org/officeDocument/2006/relationships/hyperlink" Target="http://pptmon.com/" TargetMode="External"/><Relationship Id="rId9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Relationship Id="rId5" Type="http://schemas.openxmlformats.org/officeDocument/2006/relationships/hyperlink" Target="http://www.pptmon.com/" TargetMode="External"/><Relationship Id="rId4" Type="http://schemas.openxmlformats.org/officeDocument/2006/relationships/hyperlink" Target="https://pptmon.com/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PTMON title">
  <p:cSld name="PPTMON titl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/>
          <p:cNvPicPr preferRelativeResize="0"/>
          <p:nvPr/>
        </p:nvPicPr>
        <p:blipFill rotWithShape="1">
          <a:blip r:embed="rId2">
            <a:alphaModFix/>
          </a:blip>
          <a:srcRect t="11756" b="11756"/>
          <a:stretch/>
        </p:blipFill>
        <p:spPr>
          <a:xfrm>
            <a:off x="1997953" y="0"/>
            <a:ext cx="51480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9909"/>
          <a:stretch/>
        </p:blipFill>
        <p:spPr>
          <a:xfrm>
            <a:off x="4328394" y="5154550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4">
            <a:hlinkClick r:id="rId5"/>
          </p:cNvPr>
          <p:cNvSpPr txBox="1"/>
          <p:nvPr/>
        </p:nvSpPr>
        <p:spPr>
          <a:xfrm>
            <a:off x="3136204" y="5189990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1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070273" y="4641275"/>
            <a:ext cx="356795" cy="356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5400000">
            <a:off x="8011737" y="-189065"/>
            <a:ext cx="473869" cy="1142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4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 rot="5400000">
            <a:off x="4569215" y="-247223"/>
            <a:ext cx="5571" cy="114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5400000">
            <a:off x="658394" y="4189706"/>
            <a:ext cx="473869" cy="1142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16930" y="145430"/>
            <a:ext cx="356795" cy="356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 rot="5400000">
            <a:off x="4569215" y="4190085"/>
            <a:ext cx="5571" cy="114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PTMON title">
  <p:cSld name="1_PPTMON title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 rotWithShape="1">
          <a:blip r:embed="rId2">
            <a:alphaModFix/>
          </a:blip>
          <a:srcRect l="47006" t="50521"/>
          <a:stretch/>
        </p:blipFill>
        <p:spPr>
          <a:xfrm>
            <a:off x="0" y="0"/>
            <a:ext cx="1610269" cy="1607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 rotWithShape="1">
          <a:blip r:embed="rId2">
            <a:alphaModFix/>
          </a:blip>
          <a:srcRect r="11845" b="9901"/>
          <a:stretch/>
        </p:blipFill>
        <p:spPr>
          <a:xfrm>
            <a:off x="6465379" y="2216081"/>
            <a:ext cx="2678621" cy="2927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9909"/>
          <a:stretch/>
        </p:blipFill>
        <p:spPr>
          <a:xfrm>
            <a:off x="4328394" y="5154550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>
            <a:hlinkClick r:id="rId5"/>
          </p:cNvPr>
          <p:cNvSpPr txBox="1"/>
          <p:nvPr/>
        </p:nvSpPr>
        <p:spPr>
          <a:xfrm>
            <a:off x="3136204" y="5189990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373155" y="269945"/>
            <a:ext cx="473869" cy="1142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607303" y="2393733"/>
            <a:ext cx="5571" cy="114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434476" y="4516761"/>
            <a:ext cx="356795" cy="356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10800000" flipH="1">
            <a:off x="296977" y="3730696"/>
            <a:ext cx="473869" cy="1142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10800000" flipH="1">
            <a:off x="531125" y="1607668"/>
            <a:ext cx="5571" cy="114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 rot="10800000" flipH="1">
            <a:off x="358298" y="269945"/>
            <a:ext cx="356795" cy="356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PPTMON slide">
  <p:cSld name="6_PPTMON slide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1"/>
          <p:cNvPicPr preferRelativeResize="0"/>
          <p:nvPr/>
        </p:nvPicPr>
        <p:blipFill rotWithShape="1">
          <a:blip r:embed="rId2">
            <a:alphaModFix/>
          </a:blip>
          <a:srcRect b="33399"/>
          <a:stretch/>
        </p:blipFill>
        <p:spPr>
          <a:xfrm>
            <a:off x="5769544" y="4004603"/>
            <a:ext cx="2019799" cy="1138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32954" y="3290615"/>
            <a:ext cx="2285314" cy="133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 rotWithShape="1">
          <a:blip r:embed="rId4">
            <a:alphaModFix/>
          </a:blip>
          <a:srcRect b="27984"/>
          <a:stretch/>
        </p:blipFill>
        <p:spPr>
          <a:xfrm rot="10800000">
            <a:off x="515334" y="0"/>
            <a:ext cx="2067214" cy="156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74000" y="1611497"/>
            <a:ext cx="1988191" cy="1883882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>
            <a:spLocks noGrp="1"/>
          </p:cNvSpPr>
          <p:nvPr>
            <p:ph type="pic" idx="2"/>
          </p:nvPr>
        </p:nvSpPr>
        <p:spPr>
          <a:xfrm>
            <a:off x="978384" y="876300"/>
            <a:ext cx="1447800" cy="1447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37" name="Google Shape;137;p21"/>
          <p:cNvSpPr>
            <a:spLocks noGrp="1"/>
          </p:cNvSpPr>
          <p:nvPr>
            <p:ph type="pic" idx="3"/>
          </p:nvPr>
        </p:nvSpPr>
        <p:spPr>
          <a:xfrm>
            <a:off x="978384" y="2971800"/>
            <a:ext cx="1447800" cy="1447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38" name="Google Shape;138;p21"/>
          <p:cNvSpPr>
            <a:spLocks noGrp="1"/>
          </p:cNvSpPr>
          <p:nvPr>
            <p:ph type="pic" idx="4"/>
          </p:nvPr>
        </p:nvSpPr>
        <p:spPr>
          <a:xfrm>
            <a:off x="4683609" y="876300"/>
            <a:ext cx="1447800" cy="1447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39" name="Google Shape;139;p21"/>
          <p:cNvSpPr>
            <a:spLocks noGrp="1"/>
          </p:cNvSpPr>
          <p:nvPr>
            <p:ph type="pic" idx="5"/>
          </p:nvPr>
        </p:nvSpPr>
        <p:spPr>
          <a:xfrm>
            <a:off x="4683609" y="2971800"/>
            <a:ext cx="1447800" cy="1447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pic>
        <p:nvPicPr>
          <p:cNvPr id="140" name="Google Shape;140;p21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l="29909"/>
          <a:stretch/>
        </p:blipFill>
        <p:spPr>
          <a:xfrm>
            <a:off x="4328394" y="5154550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>
            <a:hlinkClick r:id="rId8"/>
          </p:cNvPr>
          <p:cNvSpPr txBox="1"/>
          <p:nvPr/>
        </p:nvSpPr>
        <p:spPr>
          <a:xfrm>
            <a:off x="3136204" y="5189990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p2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 rot="-5400000" flipH="1">
            <a:off x="444730" y="-49885"/>
            <a:ext cx="310648" cy="749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 rot="-5400000" flipH="1">
            <a:off x="4570169" y="-50581"/>
            <a:ext cx="3661" cy="75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 flipH="1">
            <a:off x="8684651" y="207769"/>
            <a:ext cx="233899" cy="23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 rot="5400000">
            <a:off x="8388622" y="4444176"/>
            <a:ext cx="310648" cy="749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 rot="5400000">
            <a:off x="4570169" y="4443480"/>
            <a:ext cx="3661" cy="75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225450" y="4701830"/>
            <a:ext cx="233900" cy="23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PPTMON slide">
  <p:cSld name="13_PPTMON slide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9"/>
          <p:cNvPicPr preferRelativeResize="0"/>
          <p:nvPr/>
        </p:nvPicPr>
        <p:blipFill rotWithShape="1">
          <a:blip r:embed="rId2">
            <a:alphaModFix/>
          </a:blip>
          <a:srcRect r="13892" b="9609"/>
          <a:stretch/>
        </p:blipFill>
        <p:spPr>
          <a:xfrm>
            <a:off x="7193358" y="3095820"/>
            <a:ext cx="1950642" cy="2047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9"/>
          <p:cNvPicPr preferRelativeResize="0"/>
          <p:nvPr/>
        </p:nvPicPr>
        <p:blipFill rotWithShape="1">
          <a:blip r:embed="rId3">
            <a:alphaModFix/>
          </a:blip>
          <a:srcRect b="70160"/>
          <a:stretch/>
        </p:blipFill>
        <p:spPr>
          <a:xfrm rot="10800000">
            <a:off x="1799676" y="0"/>
            <a:ext cx="2950346" cy="924799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9"/>
          <p:cNvSpPr>
            <a:spLocks noGrp="1"/>
          </p:cNvSpPr>
          <p:nvPr>
            <p:ph type="pic" idx="2"/>
          </p:nvPr>
        </p:nvSpPr>
        <p:spPr>
          <a:xfrm>
            <a:off x="3025373" y="671511"/>
            <a:ext cx="5300668" cy="3456386"/>
          </a:xfrm>
          <a:prstGeom prst="roundRect">
            <a:avLst>
              <a:gd name="adj" fmla="val 684"/>
            </a:avLst>
          </a:prstGeom>
          <a:solidFill>
            <a:srgbClr val="F2F2F2"/>
          </a:solidFill>
          <a:ln>
            <a:noFill/>
          </a:ln>
        </p:spPr>
      </p:sp>
      <p:pic>
        <p:nvPicPr>
          <p:cNvPr id="238" name="Google Shape;238;p29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l="29909"/>
          <a:stretch/>
        </p:blipFill>
        <p:spPr>
          <a:xfrm>
            <a:off x="4328394" y="5154550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9">
            <a:hlinkClick r:id="rId6"/>
          </p:cNvPr>
          <p:cNvSpPr txBox="1"/>
          <p:nvPr/>
        </p:nvSpPr>
        <p:spPr>
          <a:xfrm>
            <a:off x="3136204" y="5189990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2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588715" y="187758"/>
            <a:ext cx="310648" cy="749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9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 rot="5400000">
            <a:off x="7728677" y="-50581"/>
            <a:ext cx="3661" cy="75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244637" y="187758"/>
            <a:ext cx="310648" cy="749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9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 rot="-5400000" flipH="1">
            <a:off x="1411661" y="-50581"/>
            <a:ext cx="3661" cy="75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10800000">
            <a:off x="244637" y="4206533"/>
            <a:ext cx="310648" cy="749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9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 rot="-5400000">
            <a:off x="1411661" y="4443481"/>
            <a:ext cx="3661" cy="75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9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 rot="10800000">
            <a:off x="283011" y="2454800"/>
            <a:ext cx="233900" cy="233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10800000" flipH="1">
            <a:off x="8588715" y="4206533"/>
            <a:ext cx="310648" cy="749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9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 rot="5400000" flipH="1">
            <a:off x="7728677" y="4443481"/>
            <a:ext cx="3661" cy="75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9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 rot="10800000" flipH="1">
            <a:off x="8627089" y="2454800"/>
            <a:ext cx="233899" cy="23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PTMON slide">
  <p:cSld name="PPTMON slide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l="29909"/>
          <a:stretch/>
        </p:blipFill>
        <p:spPr>
          <a:xfrm>
            <a:off x="4328394" y="5154550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2">
            <a:hlinkClick r:id="rId4"/>
          </p:cNvPr>
          <p:cNvSpPr txBox="1"/>
          <p:nvPr/>
        </p:nvSpPr>
        <p:spPr>
          <a:xfrm>
            <a:off x="3136204" y="5189990"/>
            <a:ext cx="2017973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2" r:id="rId2"/>
    <p:sldLayoutId id="2147483666" r:id="rId3"/>
    <p:sldLayoutId id="2147483674" r:id="rId4"/>
    <p:sldLayoutId id="214748367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jpe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 txBox="1"/>
          <p:nvPr/>
        </p:nvSpPr>
        <p:spPr>
          <a:xfrm rot="5400000">
            <a:off x="6267170" y="2846503"/>
            <a:ext cx="4605771" cy="25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ko" sz="1200" dirty="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23</a:t>
            </a:r>
            <a:r>
              <a:rPr lang="en-IN" altLang="ko" sz="1200" baseline="30000" dirty="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rd</a:t>
            </a:r>
            <a:r>
              <a:rPr lang="en-IN" altLang="ko" sz="1200" dirty="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September</a:t>
            </a:r>
            <a:r>
              <a:rPr lang="ko" sz="1200" dirty="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20</a:t>
            </a:r>
            <a:r>
              <a:rPr lang="en-IN" altLang="ko" sz="1200" dirty="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23</a:t>
            </a:r>
            <a:endParaRPr sz="1200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73" name="Google Shape;273;p33"/>
          <p:cNvSpPr txBox="1"/>
          <p:nvPr/>
        </p:nvSpPr>
        <p:spPr>
          <a:xfrm>
            <a:off x="1842405" y="752558"/>
            <a:ext cx="5524500" cy="1962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 u="sng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Student dropout analysis in school education</a:t>
            </a:r>
            <a:endParaRPr lang="en-IN" sz="4100" u="sng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74" name="Google Shape;274;p33"/>
          <p:cNvSpPr txBox="1"/>
          <p:nvPr/>
        </p:nvSpPr>
        <p:spPr>
          <a:xfrm>
            <a:off x="1809746" y="2766537"/>
            <a:ext cx="5524502" cy="300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500" b="1" u="sng" dirty="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TECHSPERTZ</a:t>
            </a:r>
            <a:endParaRPr sz="1500" b="1" u="sng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5" name="Picture 4" descr="A black and purple logo&#10;&#10;Description automatically generated">
            <a:extLst>
              <a:ext uri="{FF2B5EF4-FFF2-40B4-BE49-F238E27FC236}">
                <a16:creationId xmlns:a16="http://schemas.microsoft.com/office/drawing/2014/main" id="{203EA967-6BC1-D792-055C-05FCD32C4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502" y="2921316"/>
            <a:ext cx="1316990" cy="1316990"/>
          </a:xfrm>
          <a:prstGeom prst="rect">
            <a:avLst/>
          </a:prstGeom>
        </p:spPr>
      </p:pic>
      <p:pic>
        <p:nvPicPr>
          <p:cNvPr id="7" name="Picture 6" descr="A logo of a smart indian hackathon&#10;&#10;Description automatically generated">
            <a:extLst>
              <a:ext uri="{FF2B5EF4-FFF2-40B4-BE49-F238E27FC236}">
                <a16:creationId xmlns:a16="http://schemas.microsoft.com/office/drawing/2014/main" id="{1BF22179-ADB7-B11B-4B88-3EC53EFCC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084" y="752558"/>
            <a:ext cx="2280716" cy="1200705"/>
          </a:xfrm>
          <a:prstGeom prst="rect">
            <a:avLst/>
          </a:prstGeom>
        </p:spPr>
      </p:pic>
      <p:sp>
        <p:nvSpPr>
          <p:cNvPr id="8" name="Google Shape;274;p33">
            <a:extLst>
              <a:ext uri="{FF2B5EF4-FFF2-40B4-BE49-F238E27FC236}">
                <a16:creationId xmlns:a16="http://schemas.microsoft.com/office/drawing/2014/main" id="{A3C0C4D0-E96B-FFB7-C986-8F381AF71B1C}"/>
              </a:ext>
            </a:extLst>
          </p:cNvPr>
          <p:cNvSpPr txBox="1"/>
          <p:nvPr/>
        </p:nvSpPr>
        <p:spPr>
          <a:xfrm>
            <a:off x="0" y="3603532"/>
            <a:ext cx="2192867" cy="1269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oudy Old Style" panose="02020502050305020303" pitchFamily="18" charset="0"/>
                <a:ea typeface="Montserrat Light"/>
                <a:cs typeface="Times New Roman" panose="02020603050405020304" pitchFamily="18" charset="0"/>
                <a:sym typeface="Montserrat Light"/>
              </a:rPr>
              <a:t>PS CODE : 1362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oudy Old Style" panose="02020502050305020303" pitchFamily="18" charset="0"/>
                <a:ea typeface="Montserrat Light"/>
                <a:cs typeface="Times New Roman" panose="02020603050405020304" pitchFamily="18" charset="0"/>
                <a:sym typeface="Montserrat Light"/>
              </a:rPr>
              <a:t>Team Leader : Hitesha Sahani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oudy Old Style" panose="02020502050305020303" pitchFamily="18" charset="0"/>
                <a:ea typeface="Montserrat Light"/>
                <a:cs typeface="Times New Roman" panose="02020603050405020304" pitchFamily="18" charset="0"/>
                <a:sym typeface="Montserrat Light"/>
              </a:rPr>
              <a:t>Institute Code : U0890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Goudy Old Style" panose="02020502050305020303" pitchFamily="18" charset="0"/>
                <a:ea typeface="Montserrat Light"/>
                <a:cs typeface="Times New Roman" panose="02020603050405020304" pitchFamily="18" charset="0"/>
                <a:sym typeface="Montserrat Light"/>
              </a:rPr>
              <a:t>BENNETT UNIVERSITY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IN" sz="1500" b="1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A7526D-05F5-1341-CF19-8D7AC3EDDC60}"/>
              </a:ext>
            </a:extLst>
          </p:cNvPr>
          <p:cNvSpPr txBox="1"/>
          <p:nvPr/>
        </p:nvSpPr>
        <p:spPr>
          <a:xfrm>
            <a:off x="334736" y="651196"/>
            <a:ext cx="436788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Aptos Serif" panose="020B0502040204020203" pitchFamily="18" charset="0"/>
                <a:cs typeface="Aptos Serif" panose="020B0502040204020203" pitchFamily="18" charset="0"/>
              </a:rPr>
              <a:t>High school dropout rates in India are a major concern. It limits opportunities for education and career growth, leading to inadequate skills and higher dropout rates.</a:t>
            </a:r>
          </a:p>
        </p:txBody>
      </p:sp>
      <p:sp>
        <p:nvSpPr>
          <p:cNvPr id="3" name="Google Shape;338;p38">
            <a:extLst>
              <a:ext uri="{FF2B5EF4-FFF2-40B4-BE49-F238E27FC236}">
                <a16:creationId xmlns:a16="http://schemas.microsoft.com/office/drawing/2014/main" id="{F70D37A6-B037-3F08-DBA2-FCAF1E126DE4}"/>
              </a:ext>
            </a:extLst>
          </p:cNvPr>
          <p:cNvSpPr txBox="1"/>
          <p:nvPr/>
        </p:nvSpPr>
        <p:spPr>
          <a:xfrm>
            <a:off x="395899" y="1289010"/>
            <a:ext cx="1787978" cy="4450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6AD6DD-0182-9FAD-ADFD-161DE0934818}"/>
              </a:ext>
            </a:extLst>
          </p:cNvPr>
          <p:cNvSpPr txBox="1"/>
          <p:nvPr/>
        </p:nvSpPr>
        <p:spPr>
          <a:xfrm>
            <a:off x="449036" y="1511559"/>
            <a:ext cx="4367889" cy="14619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100" dirty="0">
              <a:solidFill>
                <a:schemeClr val="dk1"/>
              </a:solidFill>
              <a:latin typeface="Aptos" panose="020B0004020202020204" pitchFamily="34" charset="0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b="1" i="1" dirty="0">
                <a:solidFill>
                  <a:schemeClr val="dk1"/>
                </a:solidFill>
                <a:latin typeface="Aptos Serif" panose="02020604070405020304" pitchFamily="18" charset="0"/>
                <a:ea typeface="Montserrat Light"/>
                <a:cs typeface="Aptos Serif" panose="02020604070405020304" pitchFamily="18" charset="0"/>
                <a:sym typeface="Montserrat Light"/>
              </a:rPr>
              <a:t>1) </a:t>
            </a:r>
            <a:r>
              <a:rPr lang="en-US" altLang="ko" sz="1100" dirty="0">
                <a:solidFill>
                  <a:schemeClr val="dk1"/>
                </a:solidFill>
                <a:latin typeface="Aptos Serif" panose="02020604070405020304" pitchFamily="18" charset="0"/>
                <a:ea typeface="Montserrat Light"/>
                <a:cs typeface="Aptos Serif" panose="02020604070405020304" pitchFamily="18" charset="0"/>
                <a:sym typeface="Montserrat Light"/>
              </a:rPr>
              <a:t>The dropout rate is highest at the secondary level (9-10) with 12.6 percent, followed by upper primary (6-8) with 3 percent and primary (1-5) with 1.5.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b="1" i="1" dirty="0">
                <a:solidFill>
                  <a:schemeClr val="dk1"/>
                </a:solidFill>
                <a:latin typeface="Aptos Serif" panose="02020604070405020304" pitchFamily="18" charset="0"/>
                <a:ea typeface="Montserrat Light"/>
                <a:cs typeface="Aptos Serif" panose="02020604070405020304" pitchFamily="18" charset="0"/>
                <a:sym typeface="Montserrat Light"/>
              </a:rPr>
              <a:t>2) </a:t>
            </a:r>
            <a:r>
              <a:rPr lang="en-US" altLang="ko" sz="1100" dirty="0">
                <a:solidFill>
                  <a:schemeClr val="dk1"/>
                </a:solidFill>
                <a:latin typeface="Aptos Serif" panose="02020604070405020304" pitchFamily="18" charset="0"/>
                <a:ea typeface="Montserrat Light"/>
                <a:cs typeface="Aptos Serif" panose="02020604070405020304" pitchFamily="18" charset="0"/>
                <a:sym typeface="Montserrat Light"/>
              </a:rPr>
              <a:t>The data further reveals that the </a:t>
            </a:r>
            <a:r>
              <a:rPr lang="en-US" altLang="ko" sz="1200" dirty="0">
                <a:solidFill>
                  <a:schemeClr val="dk1"/>
                </a:solidFill>
                <a:latin typeface="Aptos Serif" panose="02020604070405020304" pitchFamily="18" charset="0"/>
                <a:ea typeface="Montserrat Light"/>
                <a:cs typeface="Aptos Serif" panose="02020604070405020304" pitchFamily="18" charset="0"/>
                <a:sym typeface="Montserrat Light"/>
              </a:rPr>
              <a:t>dropout</a:t>
            </a:r>
            <a:r>
              <a:rPr lang="en-US" altLang="ko" sz="1100" dirty="0">
                <a:solidFill>
                  <a:schemeClr val="dk1"/>
                </a:solidFill>
                <a:latin typeface="Aptos Serif" panose="02020604070405020304" pitchFamily="18" charset="0"/>
                <a:ea typeface="Montserrat Light"/>
                <a:cs typeface="Aptos Serif" panose="02020604070405020304" pitchFamily="18" charset="0"/>
                <a:sym typeface="Montserrat Light"/>
              </a:rPr>
              <a:t> rate is higher for girls than boys at all levels of education.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b="1" i="1" dirty="0">
                <a:solidFill>
                  <a:schemeClr val="dk1"/>
                </a:solidFill>
                <a:latin typeface="Aptos Serif" panose="02020604070405020304" pitchFamily="18" charset="0"/>
                <a:ea typeface="Montserrat Light"/>
                <a:cs typeface="Aptos Serif" panose="02020604070405020304" pitchFamily="18" charset="0"/>
                <a:sym typeface="Montserrat Light"/>
              </a:rPr>
              <a:t>3) </a:t>
            </a:r>
            <a:r>
              <a:rPr lang="en-US" altLang="ko" sz="1100" dirty="0">
                <a:solidFill>
                  <a:schemeClr val="dk1"/>
                </a:solidFill>
                <a:latin typeface="Aptos Serif" panose="02020604070405020304" pitchFamily="18" charset="0"/>
                <a:ea typeface="Montserrat Light"/>
                <a:cs typeface="Aptos Serif" panose="02020604070405020304" pitchFamily="18" charset="0"/>
                <a:sym typeface="Montserrat Light"/>
              </a:rPr>
              <a:t>The rate is slightly higher for upper primary students (Classes 6-8), with an average of 3 percent. </a:t>
            </a:r>
            <a:endParaRPr lang="en-IN" sz="1100" dirty="0">
              <a:latin typeface="Aptos Serif" panose="02020604070405020304" pitchFamily="18" charset="0"/>
              <a:cs typeface="Aptos Serif" panose="02020604070405020304" pitchFamily="18" charset="0"/>
            </a:endParaRPr>
          </a:p>
        </p:txBody>
      </p:sp>
      <p:sp>
        <p:nvSpPr>
          <p:cNvPr id="7" name="Google Shape;338;p38">
            <a:extLst>
              <a:ext uri="{FF2B5EF4-FFF2-40B4-BE49-F238E27FC236}">
                <a16:creationId xmlns:a16="http://schemas.microsoft.com/office/drawing/2014/main" id="{CC50F30C-415D-E64D-BB2B-C306090999B7}"/>
              </a:ext>
            </a:extLst>
          </p:cNvPr>
          <p:cNvSpPr txBox="1"/>
          <p:nvPr/>
        </p:nvSpPr>
        <p:spPr>
          <a:xfrm>
            <a:off x="334736" y="168447"/>
            <a:ext cx="2057396" cy="4450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Problem Statement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7392E7-C9C1-F16C-A7CE-7CEE2F944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18" y="2945054"/>
            <a:ext cx="4812875" cy="15472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5B8B83-6198-CDC1-C117-4021FBA978F6}"/>
              </a:ext>
            </a:extLst>
          </p:cNvPr>
          <p:cNvSpPr txBox="1"/>
          <p:nvPr/>
        </p:nvSpPr>
        <p:spPr>
          <a:xfrm>
            <a:off x="469464" y="4492304"/>
            <a:ext cx="4367894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>
                <a:solidFill>
                  <a:srgbClr val="161719"/>
                </a:solidFill>
                <a:effectLst/>
                <a:highlight>
                  <a:srgbClr val="00FFFF"/>
                </a:highlight>
                <a:latin typeface="Inter"/>
              </a:rPr>
              <a:t>Girl dropout rates: primary school - 1.4%, upper primary - 3.3%, secondary school - 12.3%. Boy dropout rates: primary school - 1.6%, upper primary - 2.7%, secondary school - 13%.</a:t>
            </a:r>
            <a:endParaRPr lang="en-US" altLang="ko" sz="1000" dirty="0">
              <a:solidFill>
                <a:schemeClr val="dk1"/>
              </a:solidFill>
              <a:highlight>
                <a:srgbClr val="00FFFF"/>
              </a:highlight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DB8C91D-DFD3-AB18-5E85-A5EBB5B8361B}"/>
              </a:ext>
            </a:extLst>
          </p:cNvPr>
          <p:cNvCxnSpPr/>
          <p:nvPr/>
        </p:nvCxnSpPr>
        <p:spPr>
          <a:xfrm>
            <a:off x="4972091" y="65363"/>
            <a:ext cx="0" cy="50781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3" name="Google Shape;482;p48">
            <a:extLst>
              <a:ext uri="{FF2B5EF4-FFF2-40B4-BE49-F238E27FC236}">
                <a16:creationId xmlns:a16="http://schemas.microsoft.com/office/drawing/2014/main" id="{71195ED7-0453-5BE9-0D7F-862CFA4308CC}"/>
              </a:ext>
            </a:extLst>
          </p:cNvPr>
          <p:cNvSpPr/>
          <p:nvPr/>
        </p:nvSpPr>
        <p:spPr>
          <a:xfrm>
            <a:off x="5042161" y="792621"/>
            <a:ext cx="1287231" cy="1167130"/>
          </a:xfrm>
          <a:prstGeom prst="rect">
            <a:avLst/>
          </a:prstGeom>
          <a:solidFill>
            <a:srgbClr val="CBE3F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4" name="Google Shape;487;p48">
            <a:extLst>
              <a:ext uri="{FF2B5EF4-FFF2-40B4-BE49-F238E27FC236}">
                <a16:creationId xmlns:a16="http://schemas.microsoft.com/office/drawing/2014/main" id="{DBA3B0CD-CFFD-1D30-081D-D0B80D20E5D8}"/>
              </a:ext>
            </a:extLst>
          </p:cNvPr>
          <p:cNvSpPr txBox="1"/>
          <p:nvPr/>
        </p:nvSpPr>
        <p:spPr>
          <a:xfrm>
            <a:off x="4584248" y="824335"/>
            <a:ext cx="2096427" cy="253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ko" sz="1200" dirty="0">
                <a:solidFill>
                  <a:schemeClr val="dk1"/>
                </a:solidFill>
                <a:highlight>
                  <a:srgbClr val="00FFFF"/>
                </a:highlight>
                <a:latin typeface="DM Serif Display"/>
                <a:ea typeface="DM Serif Display"/>
                <a:cs typeface="DM Serif Display"/>
                <a:sym typeface="DM Serif Display"/>
              </a:rPr>
              <a:t>FRONTEND</a:t>
            </a:r>
            <a:endParaRPr sz="1200" dirty="0">
              <a:solidFill>
                <a:schemeClr val="dk1"/>
              </a:solidFill>
              <a:highlight>
                <a:srgbClr val="00FFFF"/>
              </a:highlight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5" name="Google Shape;338;p38">
            <a:extLst>
              <a:ext uri="{FF2B5EF4-FFF2-40B4-BE49-F238E27FC236}">
                <a16:creationId xmlns:a16="http://schemas.microsoft.com/office/drawing/2014/main" id="{1F5F45A5-084E-174F-B5BA-056C06F95648}"/>
              </a:ext>
            </a:extLst>
          </p:cNvPr>
          <p:cNvSpPr txBox="1"/>
          <p:nvPr/>
        </p:nvSpPr>
        <p:spPr>
          <a:xfrm>
            <a:off x="5078190" y="168446"/>
            <a:ext cx="1787978" cy="4450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Technology Stack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13FA21-5AA6-7719-3AA1-732D4A4558E0}"/>
              </a:ext>
            </a:extLst>
          </p:cNvPr>
          <p:cNvSpPr txBox="1"/>
          <p:nvPr/>
        </p:nvSpPr>
        <p:spPr>
          <a:xfrm>
            <a:off x="4972091" y="1142640"/>
            <a:ext cx="167296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spcBef>
                <a:spcPts val="0"/>
              </a:spcBef>
              <a:spcAft>
                <a:spcPts val="0"/>
              </a:spcAft>
            </a:pPr>
            <a:r>
              <a:rPr lang="en-IN" sz="1000" b="1" dirty="0">
                <a:solidFill>
                  <a:schemeClr val="dk1"/>
                </a:solidFill>
                <a:latin typeface="Montserrat Light"/>
                <a:sym typeface="Montserrat Light"/>
              </a:rPr>
              <a:t>1) HTML 5</a:t>
            </a:r>
          </a:p>
          <a:p>
            <a:pPr marR="0" lvl="0" rtl="0">
              <a:spcBef>
                <a:spcPts val="0"/>
              </a:spcBef>
              <a:spcAft>
                <a:spcPts val="0"/>
              </a:spcAft>
            </a:pPr>
            <a:r>
              <a:rPr lang="en-IN" sz="1000" b="1" dirty="0">
                <a:solidFill>
                  <a:schemeClr val="dk1"/>
                </a:solidFill>
                <a:latin typeface="Montserrat Light"/>
                <a:sym typeface="Montserrat Light"/>
              </a:rPr>
              <a:t>2) CSS 3</a:t>
            </a:r>
          </a:p>
          <a:p>
            <a:pPr marR="0" lvl="0" rtl="0">
              <a:spcBef>
                <a:spcPts val="0"/>
              </a:spcBef>
              <a:spcAft>
                <a:spcPts val="0"/>
              </a:spcAft>
            </a:pPr>
            <a:r>
              <a:rPr lang="en-IN" sz="1000" b="1" dirty="0">
                <a:solidFill>
                  <a:schemeClr val="dk1"/>
                </a:solidFill>
                <a:latin typeface="Montserrat Light"/>
                <a:sym typeface="Montserrat Light"/>
              </a:rPr>
              <a:t>3) JAVA SCRIPT</a:t>
            </a:r>
          </a:p>
          <a:p>
            <a:pPr marR="0" lvl="0" rtl="0">
              <a:spcBef>
                <a:spcPts val="0"/>
              </a:spcBef>
              <a:spcAft>
                <a:spcPts val="0"/>
              </a:spcAft>
            </a:pPr>
            <a:endParaRPr lang="en-IN" sz="1200" dirty="0">
              <a:solidFill>
                <a:schemeClr val="dk1"/>
              </a:solidFill>
              <a:latin typeface="Montserrat Light"/>
              <a:sym typeface="Montserrat Light"/>
            </a:endParaRPr>
          </a:p>
        </p:txBody>
      </p:sp>
      <p:sp>
        <p:nvSpPr>
          <p:cNvPr id="21" name="Google Shape;482;p48">
            <a:extLst>
              <a:ext uri="{FF2B5EF4-FFF2-40B4-BE49-F238E27FC236}">
                <a16:creationId xmlns:a16="http://schemas.microsoft.com/office/drawing/2014/main" id="{386B2587-8778-5F21-0294-6E226F241732}"/>
              </a:ext>
            </a:extLst>
          </p:cNvPr>
          <p:cNvSpPr/>
          <p:nvPr/>
        </p:nvSpPr>
        <p:spPr>
          <a:xfrm>
            <a:off x="6491252" y="792621"/>
            <a:ext cx="1279358" cy="1151718"/>
          </a:xfrm>
          <a:prstGeom prst="rect">
            <a:avLst/>
          </a:prstGeom>
          <a:solidFill>
            <a:srgbClr val="CBE3F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2" name="Google Shape;487;p48">
            <a:extLst>
              <a:ext uri="{FF2B5EF4-FFF2-40B4-BE49-F238E27FC236}">
                <a16:creationId xmlns:a16="http://schemas.microsoft.com/office/drawing/2014/main" id="{6B686E21-8D6B-ECD9-319F-73C157235FF1}"/>
              </a:ext>
            </a:extLst>
          </p:cNvPr>
          <p:cNvSpPr txBox="1"/>
          <p:nvPr/>
        </p:nvSpPr>
        <p:spPr>
          <a:xfrm>
            <a:off x="5972179" y="798371"/>
            <a:ext cx="2096427" cy="253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ko" sz="1200" dirty="0">
                <a:solidFill>
                  <a:schemeClr val="dk1"/>
                </a:solidFill>
                <a:highlight>
                  <a:srgbClr val="00FFFF"/>
                </a:highlight>
                <a:latin typeface="DM Serif Display"/>
                <a:ea typeface="DM Serif Display"/>
                <a:cs typeface="DM Serif Display"/>
                <a:sym typeface="DM Serif Display"/>
              </a:rPr>
              <a:t>BACKEND</a:t>
            </a:r>
            <a:endParaRPr sz="1200" dirty="0">
              <a:solidFill>
                <a:schemeClr val="dk1"/>
              </a:solidFill>
              <a:highlight>
                <a:srgbClr val="00FFFF"/>
              </a:highlight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3F573D-110E-C408-4D53-8F0126AFD8A2}"/>
              </a:ext>
            </a:extLst>
          </p:cNvPr>
          <p:cNvSpPr txBox="1"/>
          <p:nvPr/>
        </p:nvSpPr>
        <p:spPr>
          <a:xfrm>
            <a:off x="6460025" y="1224150"/>
            <a:ext cx="167296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spcBef>
                <a:spcPts val="0"/>
              </a:spcBef>
              <a:spcAft>
                <a:spcPts val="0"/>
              </a:spcAft>
            </a:pPr>
            <a:r>
              <a:rPr lang="en-IN" sz="900" b="1" dirty="0">
                <a:solidFill>
                  <a:schemeClr val="dk1"/>
                </a:solidFill>
                <a:latin typeface="Montserrat Light"/>
                <a:sym typeface="Montserrat Light"/>
              </a:rPr>
              <a:t>1) JAVA </a:t>
            </a:r>
            <a:r>
              <a:rPr lang="en-IN" sz="1000" b="1" dirty="0">
                <a:solidFill>
                  <a:schemeClr val="dk1"/>
                </a:solidFill>
                <a:latin typeface="Montserrat Light"/>
                <a:sym typeface="Montserrat Light"/>
              </a:rPr>
              <a:t>SCRIPT</a:t>
            </a:r>
          </a:p>
          <a:p>
            <a:pPr marR="0" lvl="0" rtl="0">
              <a:spcBef>
                <a:spcPts val="0"/>
              </a:spcBef>
              <a:spcAft>
                <a:spcPts val="0"/>
              </a:spcAft>
            </a:pPr>
            <a:endParaRPr lang="en-IN" sz="1200" dirty="0">
              <a:solidFill>
                <a:schemeClr val="dk1"/>
              </a:solidFill>
              <a:latin typeface="Montserrat Light"/>
              <a:sym typeface="Montserrat Light"/>
            </a:endParaRPr>
          </a:p>
        </p:txBody>
      </p:sp>
      <p:sp>
        <p:nvSpPr>
          <p:cNvPr id="24" name="Google Shape;482;p48">
            <a:extLst>
              <a:ext uri="{FF2B5EF4-FFF2-40B4-BE49-F238E27FC236}">
                <a16:creationId xmlns:a16="http://schemas.microsoft.com/office/drawing/2014/main" id="{88B93A66-963F-2CD5-4CD4-92334A7D5B0C}"/>
              </a:ext>
            </a:extLst>
          </p:cNvPr>
          <p:cNvSpPr/>
          <p:nvPr/>
        </p:nvSpPr>
        <p:spPr>
          <a:xfrm>
            <a:off x="7901243" y="777208"/>
            <a:ext cx="1165191" cy="1159883"/>
          </a:xfrm>
          <a:prstGeom prst="rect">
            <a:avLst/>
          </a:prstGeom>
          <a:solidFill>
            <a:srgbClr val="CBE3F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5" name="Google Shape;487;p48">
            <a:extLst>
              <a:ext uri="{FF2B5EF4-FFF2-40B4-BE49-F238E27FC236}">
                <a16:creationId xmlns:a16="http://schemas.microsoft.com/office/drawing/2014/main" id="{7180F94C-7987-4464-2CEC-D1A4A296A5A6}"/>
              </a:ext>
            </a:extLst>
          </p:cNvPr>
          <p:cNvSpPr txBox="1"/>
          <p:nvPr/>
        </p:nvSpPr>
        <p:spPr>
          <a:xfrm>
            <a:off x="7362315" y="780453"/>
            <a:ext cx="2096427" cy="392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50" dirty="0">
                <a:solidFill>
                  <a:schemeClr val="dk1"/>
                </a:solidFill>
                <a:highlight>
                  <a:srgbClr val="00FFFF"/>
                </a:highlight>
                <a:latin typeface="DM Serif Display"/>
                <a:ea typeface="DM Serif Display"/>
                <a:cs typeface="DM Serif Display"/>
                <a:sym typeface="DM Serif Display"/>
              </a:rPr>
              <a:t>DEVELOPER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50" dirty="0">
                <a:solidFill>
                  <a:schemeClr val="dk1"/>
                </a:solidFill>
                <a:highlight>
                  <a:srgbClr val="00FFFF"/>
                </a:highlight>
                <a:latin typeface="DM Serif Display"/>
                <a:ea typeface="DM Serif Display"/>
                <a:cs typeface="DM Serif Display"/>
                <a:sym typeface="DM Serif Display"/>
              </a:rPr>
              <a:t>TOOLS</a:t>
            </a:r>
            <a:endParaRPr sz="1050" dirty="0">
              <a:solidFill>
                <a:schemeClr val="dk1"/>
              </a:solidFill>
              <a:highlight>
                <a:srgbClr val="00FFFF"/>
              </a:highlight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4A1827-1672-6BBB-62F0-6D6CA4E2FCB9}"/>
              </a:ext>
            </a:extLst>
          </p:cNvPr>
          <p:cNvSpPr txBox="1"/>
          <p:nvPr/>
        </p:nvSpPr>
        <p:spPr>
          <a:xfrm>
            <a:off x="7858482" y="1221030"/>
            <a:ext cx="167296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spcBef>
                <a:spcPts val="0"/>
              </a:spcBef>
              <a:spcAft>
                <a:spcPts val="0"/>
              </a:spcAft>
            </a:pPr>
            <a:r>
              <a:rPr lang="en-IN" sz="1000" b="1" dirty="0">
                <a:solidFill>
                  <a:schemeClr val="dk1"/>
                </a:solidFill>
                <a:latin typeface="Montserrat Light"/>
                <a:sym typeface="Montserrat Light"/>
              </a:rPr>
              <a:t>1) VS CODE</a:t>
            </a:r>
          </a:p>
          <a:p>
            <a:pPr marR="0" lvl="0" rtl="0">
              <a:spcBef>
                <a:spcPts val="0"/>
              </a:spcBef>
              <a:spcAft>
                <a:spcPts val="0"/>
              </a:spcAft>
            </a:pPr>
            <a:r>
              <a:rPr lang="en-IN" sz="1000" b="1" dirty="0">
                <a:solidFill>
                  <a:schemeClr val="dk1"/>
                </a:solidFill>
                <a:latin typeface="Montserrat Light"/>
                <a:sym typeface="Montserrat Light"/>
              </a:rPr>
              <a:t>2) REPLIT</a:t>
            </a:r>
          </a:p>
          <a:p>
            <a:pPr marR="0" lvl="0" rtl="0">
              <a:spcBef>
                <a:spcPts val="0"/>
              </a:spcBef>
              <a:spcAft>
                <a:spcPts val="0"/>
              </a:spcAft>
            </a:pPr>
            <a:endParaRPr lang="en-IN" sz="1200" dirty="0">
              <a:solidFill>
                <a:schemeClr val="dk1"/>
              </a:solidFill>
              <a:latin typeface="Montserrat Light"/>
              <a:sym typeface="Montserrat Light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9D62ED7-B990-4173-350C-794EFF9CF7D3}"/>
              </a:ext>
            </a:extLst>
          </p:cNvPr>
          <p:cNvCxnSpPr/>
          <p:nvPr/>
        </p:nvCxnSpPr>
        <p:spPr>
          <a:xfrm>
            <a:off x="5195674" y="2114550"/>
            <a:ext cx="364943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Google Shape;338;p38">
            <a:extLst>
              <a:ext uri="{FF2B5EF4-FFF2-40B4-BE49-F238E27FC236}">
                <a16:creationId xmlns:a16="http://schemas.microsoft.com/office/drawing/2014/main" id="{83878631-2AD9-AB46-E977-C3546E0858E6}"/>
              </a:ext>
            </a:extLst>
          </p:cNvPr>
          <p:cNvSpPr txBox="1"/>
          <p:nvPr/>
        </p:nvSpPr>
        <p:spPr>
          <a:xfrm>
            <a:off x="5078190" y="2207902"/>
            <a:ext cx="1787971" cy="38206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Show- Stoppers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4C5AB63-A2D4-F1C7-2C1F-BBD0CD58C88F}"/>
              </a:ext>
            </a:extLst>
          </p:cNvPr>
          <p:cNvSpPr/>
          <p:nvPr/>
        </p:nvSpPr>
        <p:spPr>
          <a:xfrm>
            <a:off x="5078190" y="2703312"/>
            <a:ext cx="3951504" cy="22717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B9DDD32-B3E1-A0DC-4881-D592AD71A25D}"/>
              </a:ext>
            </a:extLst>
          </p:cNvPr>
          <p:cNvSpPr/>
          <p:nvPr/>
        </p:nvSpPr>
        <p:spPr>
          <a:xfrm>
            <a:off x="5155781" y="2752032"/>
            <a:ext cx="3796321" cy="215932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ED4FA77-7540-AD3C-7B90-DCE19E87C884}"/>
              </a:ext>
            </a:extLst>
          </p:cNvPr>
          <p:cNvSpPr/>
          <p:nvPr/>
        </p:nvSpPr>
        <p:spPr>
          <a:xfrm>
            <a:off x="5261886" y="2825107"/>
            <a:ext cx="3535133" cy="20244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2" name="Title 41">
            <a:extLst>
              <a:ext uri="{FF2B5EF4-FFF2-40B4-BE49-F238E27FC236}">
                <a16:creationId xmlns:a16="http://schemas.microsoft.com/office/drawing/2014/main" id="{36175DBD-C18E-7E40-438D-467408779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674" y="3688640"/>
            <a:ext cx="3053443" cy="461420"/>
          </a:xfrm>
        </p:spPr>
        <p:txBody>
          <a:bodyPr>
            <a:no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980" b="1" dirty="0">
                <a:solidFill>
                  <a:srgbClr val="0E101A"/>
                </a:solidFill>
                <a:effectLst/>
                <a:highlight>
                  <a:srgbClr val="00FFFF"/>
                </a:highlight>
              </a:rPr>
              <a:t>1) Empowering Students</a:t>
            </a:r>
            <a:r>
              <a:rPr lang="en-US" sz="980" dirty="0">
                <a:solidFill>
                  <a:srgbClr val="0E101A"/>
                </a:solidFill>
                <a:effectLst/>
              </a:rPr>
              <a:t>: Our "DropoutFreeIndia.org" initiative provides students with the mentorship, tools, and resources they need to complete their high school, excel, and innovate.</a:t>
            </a:r>
            <a:br>
              <a:rPr lang="en-US" sz="980" dirty="0">
                <a:solidFill>
                  <a:srgbClr val="0E101A"/>
                </a:solidFill>
                <a:effectLst/>
              </a:rPr>
            </a:br>
            <a:r>
              <a:rPr lang="en-US" sz="980" b="1" dirty="0">
                <a:solidFill>
                  <a:srgbClr val="0E101A"/>
                </a:solidFill>
                <a:effectLst/>
                <a:highlight>
                  <a:srgbClr val="00FFFF"/>
                </a:highlight>
              </a:rPr>
              <a:t>2) Government Support</a:t>
            </a:r>
            <a:r>
              <a:rPr lang="en-US" sz="980" dirty="0">
                <a:solidFill>
                  <a:srgbClr val="0E101A"/>
                </a:solidFill>
                <a:effectLst/>
              </a:rPr>
              <a:t>: Backed by the Government of Gujarat, this initiative carries the weight of official endorsement and resources, signaling a commitment to transforming education.</a:t>
            </a:r>
            <a:br>
              <a:rPr lang="en-US" sz="980" dirty="0">
                <a:solidFill>
                  <a:srgbClr val="0E101A"/>
                </a:solidFill>
                <a:effectLst/>
              </a:rPr>
            </a:br>
            <a:r>
              <a:rPr lang="en-US" sz="980" b="1" dirty="0">
                <a:solidFill>
                  <a:srgbClr val="0E101A"/>
                </a:solidFill>
                <a:effectLst/>
                <a:highlight>
                  <a:srgbClr val="00FFFF"/>
                </a:highlight>
              </a:rPr>
              <a:t>3) A Revolution in Education</a:t>
            </a:r>
            <a:r>
              <a:rPr lang="en-US" sz="980" dirty="0">
                <a:solidFill>
                  <a:srgbClr val="0E101A"/>
                </a:solidFill>
                <a:effectLst/>
              </a:rPr>
              <a:t>: This is more than just a program; it's a revolution in education, breaking down barriers and reshaping the future, where every student's potential is celebrated and realized.</a:t>
            </a:r>
            <a:br>
              <a:rPr lang="en-US" sz="800" dirty="0">
                <a:solidFill>
                  <a:srgbClr val="0E101A"/>
                </a:solidFill>
                <a:effectLst/>
              </a:rPr>
            </a:br>
            <a:endParaRPr lang="en-IN" sz="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3" name="Google Shape;733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7524"/>
            <a:ext cx="4453462" cy="2288075"/>
          </a:xfrm>
          <a:prstGeom prst="rect">
            <a:avLst/>
          </a:prstGeom>
          <a:noFill/>
          <a:ln>
            <a:noFill/>
          </a:ln>
          <a:effectLst>
            <a:outerShdw blurRad="38100" sx="101000" sy="101000" algn="ctr" rotWithShape="0">
              <a:srgbClr val="000000">
                <a:alpha val="22745"/>
              </a:srgbClr>
            </a:outerShdw>
          </a:effectLst>
        </p:spPr>
      </p:pic>
      <p:pic>
        <p:nvPicPr>
          <p:cNvPr id="20" name="Picture Placeholder 19" descr="A cartoon of a child being held by a hand&#10;&#10;Description automatically generated">
            <a:extLst>
              <a:ext uri="{FF2B5EF4-FFF2-40B4-BE49-F238E27FC236}">
                <a16:creationId xmlns:a16="http://schemas.microsoft.com/office/drawing/2014/main" id="{0B843FB9-5D8A-E342-9CE7-D6B430424E22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/>
          <a:srcRect t="1034" b="1034"/>
          <a:stretch>
            <a:fillRect/>
          </a:stretch>
        </p:blipFill>
        <p:spPr>
          <a:xfrm>
            <a:off x="397933" y="664538"/>
            <a:ext cx="3640962" cy="1907212"/>
          </a:xfrm>
          <a:prstGeom prst="roundRect">
            <a:avLst>
              <a:gd name="adj" fmla="val 684"/>
            </a:avLst>
          </a:prstGeom>
          <a:solidFill>
            <a:srgbClr val="F2F2F2"/>
          </a:solidFill>
          <a:ln>
            <a:noFill/>
          </a:ln>
        </p:spPr>
      </p:pic>
      <p:sp>
        <p:nvSpPr>
          <p:cNvPr id="3" name="Google Shape;338;p38">
            <a:extLst>
              <a:ext uri="{FF2B5EF4-FFF2-40B4-BE49-F238E27FC236}">
                <a16:creationId xmlns:a16="http://schemas.microsoft.com/office/drawing/2014/main" id="{83B1AFEE-40C6-E99D-B447-7AAF99E4F8AA}"/>
              </a:ext>
            </a:extLst>
          </p:cNvPr>
          <p:cNvSpPr txBox="1"/>
          <p:nvPr/>
        </p:nvSpPr>
        <p:spPr>
          <a:xfrm>
            <a:off x="787400" y="110007"/>
            <a:ext cx="2057396" cy="4450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Design Prototype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C30DED-3BB0-813D-C879-F3DAA4F6E4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3132" y="1668837"/>
            <a:ext cx="2987786" cy="10320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05FE3D-187F-54E6-A182-2E8DACA9B3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3132" y="0"/>
            <a:ext cx="3903133" cy="16823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6D4BFB-5848-7DC8-C885-4399AC9D6E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3132" y="2665219"/>
            <a:ext cx="3649132" cy="1265096"/>
          </a:xfrm>
          <a:prstGeom prst="rect">
            <a:avLst/>
          </a:prstGeom>
        </p:spPr>
      </p:pic>
      <p:sp>
        <p:nvSpPr>
          <p:cNvPr id="12" name="Google Shape;338;p38">
            <a:extLst>
              <a:ext uri="{FF2B5EF4-FFF2-40B4-BE49-F238E27FC236}">
                <a16:creationId xmlns:a16="http://schemas.microsoft.com/office/drawing/2014/main" id="{A339D22B-9985-84CA-81F2-51999AEF486E}"/>
              </a:ext>
            </a:extLst>
          </p:cNvPr>
          <p:cNvSpPr txBox="1"/>
          <p:nvPr/>
        </p:nvSpPr>
        <p:spPr>
          <a:xfrm rot="16200000">
            <a:off x="4258470" y="1933013"/>
            <a:ext cx="946445" cy="4450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Survey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BECC012-6D33-186C-6D9E-97709D9B16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43310" y="3894667"/>
            <a:ext cx="3778954" cy="1248833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F15FF47-D62A-EBE3-3005-F7308AC2178E}"/>
              </a:ext>
            </a:extLst>
          </p:cNvPr>
          <p:cNvCxnSpPr>
            <a:cxnSpLocks/>
          </p:cNvCxnSpPr>
          <p:nvPr/>
        </p:nvCxnSpPr>
        <p:spPr>
          <a:xfrm>
            <a:off x="4954242" y="110007"/>
            <a:ext cx="11489" cy="49530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76945321-CD38-3367-17C2-1C5924CF7E9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8168" y="2948017"/>
            <a:ext cx="4188673" cy="219548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1"/>
          <p:cNvSpPr/>
          <p:nvPr/>
        </p:nvSpPr>
        <p:spPr>
          <a:xfrm>
            <a:off x="250618" y="1240834"/>
            <a:ext cx="1478757" cy="29931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AVINASH YADAV</a:t>
            </a:r>
            <a:endParaRPr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68" name="Google Shape;368;p41"/>
          <p:cNvSpPr/>
          <p:nvPr/>
        </p:nvSpPr>
        <p:spPr>
          <a:xfrm>
            <a:off x="1813341" y="1704759"/>
            <a:ext cx="1661286" cy="715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69" name="Google Shape;369;p41"/>
          <p:cNvSpPr/>
          <p:nvPr/>
        </p:nvSpPr>
        <p:spPr>
          <a:xfrm>
            <a:off x="281959" y="3168330"/>
            <a:ext cx="1447800" cy="2769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5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ARUN PANDEY</a:t>
            </a:r>
            <a:endParaRPr sz="15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70" name="Google Shape;370;p41"/>
          <p:cNvSpPr/>
          <p:nvPr/>
        </p:nvSpPr>
        <p:spPr>
          <a:xfrm>
            <a:off x="2643985" y="3329032"/>
            <a:ext cx="1661286" cy="715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71" name="Google Shape;371;p41"/>
          <p:cNvSpPr/>
          <p:nvPr/>
        </p:nvSpPr>
        <p:spPr>
          <a:xfrm>
            <a:off x="3379404" y="1229263"/>
            <a:ext cx="1478757" cy="29931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5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TARUN DAGAR</a:t>
            </a:r>
            <a:endParaRPr sz="15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72" name="Google Shape;372;p41"/>
          <p:cNvSpPr/>
          <p:nvPr/>
        </p:nvSpPr>
        <p:spPr>
          <a:xfrm>
            <a:off x="6349211" y="1233533"/>
            <a:ext cx="1661286" cy="715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73" name="Google Shape;373;p41"/>
          <p:cNvSpPr/>
          <p:nvPr/>
        </p:nvSpPr>
        <p:spPr>
          <a:xfrm>
            <a:off x="3379404" y="3114192"/>
            <a:ext cx="1479141" cy="2769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ko" sz="15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VISHAL </a:t>
            </a:r>
            <a:endParaRPr sz="15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74" name="Google Shape;374;p41"/>
          <p:cNvSpPr/>
          <p:nvPr/>
        </p:nvSpPr>
        <p:spPr>
          <a:xfrm>
            <a:off x="6349211" y="3329032"/>
            <a:ext cx="1661286" cy="715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5" name="Picture Placeholder 24" descr="A person sitting on a ledge&#10;&#10;Description automatically generated">
            <a:extLst>
              <a:ext uri="{FF2B5EF4-FFF2-40B4-BE49-F238E27FC236}">
                <a16:creationId xmlns:a16="http://schemas.microsoft.com/office/drawing/2014/main" id="{898974DB-4554-081D-FF9D-310FBFFFE07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11513" b="11513"/>
          <a:stretch>
            <a:fillRect/>
          </a:stretch>
        </p:blipFill>
        <p:spPr>
          <a:xfrm>
            <a:off x="257175" y="1528763"/>
            <a:ext cx="1472200" cy="1447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pic>
        <p:nvPicPr>
          <p:cNvPr id="39" name="Picture Placeholder 38" descr="A person wearing a suit and glasses&#10;&#10;Description automatically generated">
            <a:extLst>
              <a:ext uri="{FF2B5EF4-FFF2-40B4-BE49-F238E27FC236}">
                <a16:creationId xmlns:a16="http://schemas.microsoft.com/office/drawing/2014/main" id="{143F96A1-3F8D-224B-0D2C-50900BC95AC1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4"/>
          <a:srcRect t="8106" b="8106"/>
          <a:stretch>
            <a:fillRect/>
          </a:stretch>
        </p:blipFill>
        <p:spPr>
          <a:xfrm>
            <a:off x="282575" y="3444875"/>
            <a:ext cx="1447800" cy="15621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pic>
        <p:nvPicPr>
          <p:cNvPr id="21" name="Picture Placeholder 20" descr="A person in a suit and tie&#10;&#10;Description automatically generated">
            <a:extLst>
              <a:ext uri="{FF2B5EF4-FFF2-40B4-BE49-F238E27FC236}">
                <a16:creationId xmlns:a16="http://schemas.microsoft.com/office/drawing/2014/main" id="{9B53928C-88D9-F0BB-8538-3DB7B67B5276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5"/>
          <a:srcRect t="14246" b="14246"/>
          <a:stretch>
            <a:fillRect/>
          </a:stretch>
        </p:blipFill>
        <p:spPr>
          <a:xfrm>
            <a:off x="3379788" y="1528577"/>
            <a:ext cx="1478757" cy="1447986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pic>
        <p:nvPicPr>
          <p:cNvPr id="23" name="Picture Placeholder 22" descr="A person in a suit&#10;&#10;Description automatically generated">
            <a:extLst>
              <a:ext uri="{FF2B5EF4-FFF2-40B4-BE49-F238E27FC236}">
                <a16:creationId xmlns:a16="http://schemas.microsoft.com/office/drawing/2014/main" id="{BBB25A24-4194-8CB3-27B4-5B9BB3708055}"/>
              </a:ext>
            </a:extLst>
          </p:cNvPr>
          <p:cNvPicPr>
            <a:picLocks noGrp="1" noChangeAspect="1"/>
          </p:cNvPicPr>
          <p:nvPr>
            <p:ph type="pic" idx="5"/>
          </p:nvPr>
        </p:nvPicPr>
        <p:blipFill>
          <a:blip r:embed="rId6"/>
          <a:srcRect t="11713" b="11713"/>
          <a:stretch>
            <a:fillRect/>
          </a:stretch>
        </p:blipFill>
        <p:spPr>
          <a:xfrm>
            <a:off x="3379403" y="3378081"/>
            <a:ext cx="1479550" cy="15621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2" name="Google Shape;377;p41">
            <a:extLst>
              <a:ext uri="{FF2B5EF4-FFF2-40B4-BE49-F238E27FC236}">
                <a16:creationId xmlns:a16="http://schemas.microsoft.com/office/drawing/2014/main" id="{52620469-2059-3699-7011-50F6A0AC7EEF}"/>
              </a:ext>
            </a:extLst>
          </p:cNvPr>
          <p:cNvSpPr txBox="1">
            <a:spLocks/>
          </p:cNvSpPr>
          <p:nvPr/>
        </p:nvSpPr>
        <p:spPr>
          <a:xfrm>
            <a:off x="6455954" y="1528577"/>
            <a:ext cx="1447800" cy="147959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/>
          <a:lstStyle/>
          <a:p>
            <a:pPr>
              <a:buClrTx/>
              <a:buFontTx/>
            </a:pPr>
            <a:endParaRPr lang="en-IN" sz="1800" dirty="0">
              <a:solidFill>
                <a:sysClr val="windowText" lastClr="000000"/>
              </a:solidFill>
            </a:endParaRPr>
          </a:p>
        </p:txBody>
      </p:sp>
      <p:sp>
        <p:nvSpPr>
          <p:cNvPr id="4" name="Google Shape;367;p41">
            <a:extLst>
              <a:ext uri="{FF2B5EF4-FFF2-40B4-BE49-F238E27FC236}">
                <a16:creationId xmlns:a16="http://schemas.microsoft.com/office/drawing/2014/main" id="{B2960967-83A5-2FAC-23B3-00D6CAAC69FB}"/>
              </a:ext>
            </a:extLst>
          </p:cNvPr>
          <p:cNvSpPr/>
          <p:nvPr/>
        </p:nvSpPr>
        <p:spPr>
          <a:xfrm>
            <a:off x="6455954" y="1229263"/>
            <a:ext cx="1447800" cy="29931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3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HITESHA SAHANI</a:t>
            </a:r>
            <a:endParaRPr sz="13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A87DEC-FFF5-3B4F-D6BC-45AEA2474C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0208" y="3391191"/>
            <a:ext cx="1479142" cy="1581463"/>
          </a:xfrm>
          <a:prstGeom prst="rect">
            <a:avLst/>
          </a:prstGeom>
        </p:spPr>
      </p:pic>
      <p:sp>
        <p:nvSpPr>
          <p:cNvPr id="7" name="Google Shape;373;p41">
            <a:extLst>
              <a:ext uri="{FF2B5EF4-FFF2-40B4-BE49-F238E27FC236}">
                <a16:creationId xmlns:a16="http://schemas.microsoft.com/office/drawing/2014/main" id="{62E05F8B-CFC0-D4B5-8406-6ACDE9198E54}"/>
              </a:ext>
            </a:extLst>
          </p:cNvPr>
          <p:cNvSpPr/>
          <p:nvPr/>
        </p:nvSpPr>
        <p:spPr>
          <a:xfrm>
            <a:off x="6410209" y="3091877"/>
            <a:ext cx="1493546" cy="29931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ko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MANDEEP</a:t>
            </a:r>
            <a:r>
              <a:rPr lang="en-IN" altLang="ko" sz="15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</a:t>
            </a:r>
            <a:endParaRPr sz="15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17EC0-E6BA-DF9C-FE28-A9021AC1FD94}"/>
              </a:ext>
            </a:extLst>
          </p:cNvPr>
          <p:cNvSpPr txBox="1"/>
          <p:nvPr/>
        </p:nvSpPr>
        <p:spPr>
          <a:xfrm>
            <a:off x="1813341" y="329358"/>
            <a:ext cx="51826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IN" sz="4800" b="1" dirty="0">
                <a:solidFill>
                  <a:srgbClr val="004AAD"/>
                </a:solidFill>
                <a:effectLst/>
                <a:latin typeface="Rockwell Extra Bold" panose="02060903040505020403" pitchFamily="18" charset="0"/>
                <a:ea typeface="HGGothicE" panose="020B0400000000000000" pitchFamily="49" charset="-128"/>
              </a:rPr>
              <a:t>THANK YOU !</a:t>
            </a:r>
            <a:endParaRPr lang="en-IN" sz="4800" b="1" dirty="0">
              <a:effectLst/>
              <a:latin typeface="Rockwell Extra Bold" panose="02060903040505020403" pitchFamily="18" charset="0"/>
              <a:ea typeface="HGGothicE" panose="020B0400000000000000" pitchFamily="49" charset="-128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06BBFD4A-0E0D-A700-4D1E-288D99AC76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55954" y="1528577"/>
            <a:ext cx="1447800" cy="144798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26CF13C-8A32-AFF9-2139-6E97FB8808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0208" y="3334099"/>
            <a:ext cx="1493546" cy="1638556"/>
          </a:xfrm>
          <a:prstGeom prst="rect">
            <a:avLst/>
          </a:prstGeom>
        </p:spPr>
      </p:pic>
      <p:sp>
        <p:nvSpPr>
          <p:cNvPr id="40" name="Google Shape;338;p38">
            <a:extLst>
              <a:ext uri="{FF2B5EF4-FFF2-40B4-BE49-F238E27FC236}">
                <a16:creationId xmlns:a16="http://schemas.microsoft.com/office/drawing/2014/main" id="{01CCA81C-FCAA-A60A-C363-0BA8BBE3D784}"/>
              </a:ext>
            </a:extLst>
          </p:cNvPr>
          <p:cNvSpPr txBox="1"/>
          <p:nvPr/>
        </p:nvSpPr>
        <p:spPr>
          <a:xfrm>
            <a:off x="1729375" y="2552524"/>
            <a:ext cx="1124114" cy="4294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BTECH  CSE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</a:t>
            </a:r>
            <a:r>
              <a:rPr lang="en-IN" sz="1000" u="sng" baseline="30000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ST</a:t>
            </a: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YEAR</a:t>
            </a:r>
          </a:p>
        </p:txBody>
      </p:sp>
      <p:sp>
        <p:nvSpPr>
          <p:cNvPr id="41" name="Google Shape;338;p38">
            <a:extLst>
              <a:ext uri="{FF2B5EF4-FFF2-40B4-BE49-F238E27FC236}">
                <a16:creationId xmlns:a16="http://schemas.microsoft.com/office/drawing/2014/main" id="{02B9520C-D635-8784-B1F7-852B8C73FB5F}"/>
              </a:ext>
            </a:extLst>
          </p:cNvPr>
          <p:cNvSpPr txBox="1"/>
          <p:nvPr/>
        </p:nvSpPr>
        <p:spPr>
          <a:xfrm>
            <a:off x="4858161" y="2571750"/>
            <a:ext cx="1124114" cy="4294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BTECH  CSE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</a:t>
            </a:r>
            <a:r>
              <a:rPr lang="en-IN" sz="1000" u="sng" baseline="30000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ST</a:t>
            </a: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YEAR</a:t>
            </a:r>
          </a:p>
        </p:txBody>
      </p:sp>
      <p:sp>
        <p:nvSpPr>
          <p:cNvPr id="42" name="Google Shape;338;p38">
            <a:extLst>
              <a:ext uri="{FF2B5EF4-FFF2-40B4-BE49-F238E27FC236}">
                <a16:creationId xmlns:a16="http://schemas.microsoft.com/office/drawing/2014/main" id="{5B65829A-D7F0-1546-1704-6A4F791B24C9}"/>
              </a:ext>
            </a:extLst>
          </p:cNvPr>
          <p:cNvSpPr txBox="1"/>
          <p:nvPr/>
        </p:nvSpPr>
        <p:spPr>
          <a:xfrm>
            <a:off x="1729375" y="4577492"/>
            <a:ext cx="1124114" cy="4294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BTECH  CSE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</a:t>
            </a:r>
            <a:r>
              <a:rPr lang="en-IN" sz="1000" u="sng" baseline="30000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ST</a:t>
            </a: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YEAR</a:t>
            </a:r>
          </a:p>
        </p:txBody>
      </p:sp>
      <p:sp>
        <p:nvSpPr>
          <p:cNvPr id="43" name="Google Shape;338;p38">
            <a:extLst>
              <a:ext uri="{FF2B5EF4-FFF2-40B4-BE49-F238E27FC236}">
                <a16:creationId xmlns:a16="http://schemas.microsoft.com/office/drawing/2014/main" id="{D512A728-6D58-E94C-BA67-3249E115088C}"/>
              </a:ext>
            </a:extLst>
          </p:cNvPr>
          <p:cNvSpPr txBox="1"/>
          <p:nvPr/>
        </p:nvSpPr>
        <p:spPr>
          <a:xfrm>
            <a:off x="4822810" y="4507998"/>
            <a:ext cx="1124114" cy="4294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BTECH  CSE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</a:t>
            </a:r>
            <a:r>
              <a:rPr lang="en-IN" sz="1000" u="sng" baseline="30000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ST</a:t>
            </a: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YEAR</a:t>
            </a:r>
          </a:p>
        </p:txBody>
      </p:sp>
      <p:sp>
        <p:nvSpPr>
          <p:cNvPr id="44" name="Google Shape;338;p38">
            <a:extLst>
              <a:ext uri="{FF2B5EF4-FFF2-40B4-BE49-F238E27FC236}">
                <a16:creationId xmlns:a16="http://schemas.microsoft.com/office/drawing/2014/main" id="{079DEA58-856B-E020-A37B-FE4DBFEEC5FF}"/>
              </a:ext>
            </a:extLst>
          </p:cNvPr>
          <p:cNvSpPr txBox="1"/>
          <p:nvPr/>
        </p:nvSpPr>
        <p:spPr>
          <a:xfrm>
            <a:off x="7889350" y="2552524"/>
            <a:ext cx="1124114" cy="4294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BTECH  CSE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</a:t>
            </a:r>
            <a:r>
              <a:rPr lang="en-IN" sz="1000" u="sng" baseline="30000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ST</a:t>
            </a: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YEAR</a:t>
            </a:r>
          </a:p>
        </p:txBody>
      </p:sp>
      <p:sp>
        <p:nvSpPr>
          <p:cNvPr id="45" name="Google Shape;338;p38">
            <a:extLst>
              <a:ext uri="{FF2B5EF4-FFF2-40B4-BE49-F238E27FC236}">
                <a16:creationId xmlns:a16="http://schemas.microsoft.com/office/drawing/2014/main" id="{8D03E804-3344-CE3A-40BF-DC50DFF4145E}"/>
              </a:ext>
            </a:extLst>
          </p:cNvPr>
          <p:cNvSpPr txBox="1"/>
          <p:nvPr/>
        </p:nvSpPr>
        <p:spPr>
          <a:xfrm>
            <a:off x="7899401" y="4533955"/>
            <a:ext cx="1124114" cy="4294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BTECH  CSE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</a:t>
            </a:r>
            <a:r>
              <a:rPr lang="en-IN" sz="1000" u="sng" baseline="30000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ST</a:t>
            </a:r>
            <a:r>
              <a:rPr lang="en-IN" sz="1000" u="sng" dirty="0">
                <a:solidFill>
                  <a:srgbClr val="FF3399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YEAR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PTMON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3489</TotalTime>
  <Words>354</Words>
  <Application>Microsoft Office PowerPoint</Application>
  <PresentationFormat>On-screen Show (16:9)</PresentationFormat>
  <Paragraphs>49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Aptos</vt:lpstr>
      <vt:lpstr>DM Serif Display</vt:lpstr>
      <vt:lpstr>Inter</vt:lpstr>
      <vt:lpstr>Goudy Old Style</vt:lpstr>
      <vt:lpstr>Montserrat Light</vt:lpstr>
      <vt:lpstr>Aptos Serif</vt:lpstr>
      <vt:lpstr>Arial</vt:lpstr>
      <vt:lpstr>Rockwell Extra Bold</vt:lpstr>
      <vt:lpstr>Simple Light</vt:lpstr>
      <vt:lpstr>PPTMON theme</vt:lpstr>
      <vt:lpstr>PowerPoint Presentation</vt:lpstr>
      <vt:lpstr>1) Empowering Students: Our "DropoutFreeIndia.org" initiative provides students with the mentorship, tools, and resources they need to complete their high school, excel, and innovate. 2) Government Support: Backed by the Government of Gujarat, this initiative carries the weight of official endorsement and resources, signaling a commitment to transforming education. 3) A Revolution in Education: This is more than just a program; it's a revolution in education, breaking down barriers and reshaping the future, where every student's potential is celebrated and realized.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Tarun Dagar</dc:creator>
  <cp:lastModifiedBy>tarun dagar</cp:lastModifiedBy>
  <cp:revision>4</cp:revision>
  <cp:lastPrinted>2023-09-20T17:47:33Z</cp:lastPrinted>
  <dcterms:modified xsi:type="dcterms:W3CDTF">2023-09-23T03:55:53Z</dcterms:modified>
</cp:coreProperties>
</file>